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2" r:id="rId8"/>
  </p:sldIdLst>
  <p:sldSz cx="7562850" cy="10688638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A6A37"/>
    <a:srgbClr val="FA6833"/>
    <a:srgbClr val="8A214E"/>
    <a:srgbClr val="1F5EA9"/>
    <a:srgbClr val="1B28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200" d="100"/>
          <a:sy n="200" d="100"/>
        </p:scale>
        <p:origin x="-3784" y="4152"/>
      </p:cViewPr>
      <p:guideLst>
        <p:guide orient="horz" pos="3367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2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67214" y="3320407"/>
            <a:ext cx="6428423" cy="2291129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273154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5028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0257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4535084" y="668040"/>
            <a:ext cx="1407530" cy="1421440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12493" y="668040"/>
            <a:ext cx="4096544" cy="1421440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3985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2987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97413" y="6868441"/>
            <a:ext cx="6428423" cy="212288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97413" y="4530301"/>
            <a:ext cx="6428423" cy="23381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030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12493" y="3887003"/>
            <a:ext cx="2752037" cy="1099544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190577" y="3887003"/>
            <a:ext cx="2752037" cy="1099544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967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78143" y="2392573"/>
            <a:ext cx="3341572" cy="9971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78143" y="3389684"/>
            <a:ext cx="3341572" cy="61583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3841823" y="2392573"/>
            <a:ext cx="3342885" cy="9971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3841823" y="3389684"/>
            <a:ext cx="3342885" cy="61583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4276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1745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039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8143" y="425566"/>
            <a:ext cx="2488126" cy="181113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956864" y="425567"/>
            <a:ext cx="4227843" cy="912245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78143" y="2236697"/>
            <a:ext cx="2488126" cy="73113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641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2372" y="7482047"/>
            <a:ext cx="4537710" cy="88329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482372" y="955049"/>
            <a:ext cx="4537710" cy="64131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482372" y="8365344"/>
            <a:ext cx="4537710" cy="12544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310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B8530-DD6B-CF4C-A7BF-6D6AFB7DABF9}" type="datetimeFigureOut">
              <a:rPr lang="fr-FR" smtClean="0"/>
              <a:t>04/09/18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6ECF9-E7A5-FC4A-BD5E-6F508D67F4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4630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emf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9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1.emf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8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Capture d’écran 2018-05-11 à 11.41.2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58981" cy="10688638"/>
          </a:xfrm>
          <a:prstGeom prst="rect">
            <a:avLst/>
          </a:prstGeom>
        </p:spPr>
      </p:pic>
      <p:pic>
        <p:nvPicPr>
          <p:cNvPr id="12" name="Image 11" descr="FrenchTec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2" y="123882"/>
            <a:ext cx="1270932" cy="756507"/>
          </a:xfrm>
          <a:prstGeom prst="rect">
            <a:avLst/>
          </a:prstGeom>
        </p:spPr>
      </p:pic>
      <p:pic>
        <p:nvPicPr>
          <p:cNvPr id="13" name="Image 12" descr="so-boost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828" y="10400811"/>
            <a:ext cx="679448" cy="155599"/>
          </a:xfrm>
          <a:prstGeom prst="rect">
            <a:avLst/>
          </a:prstGeom>
        </p:spPr>
      </p:pic>
      <p:pic>
        <p:nvPicPr>
          <p:cNvPr id="14" name="Image 13" descr="gps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858" y="10342569"/>
            <a:ext cx="666749" cy="229913"/>
          </a:xfrm>
          <a:prstGeom prst="rect">
            <a:avLst/>
          </a:prstGeom>
        </p:spPr>
      </p:pic>
      <p:pic>
        <p:nvPicPr>
          <p:cNvPr id="15" name="Image 14" descr="logo-bpi-france-lexa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212" y="255517"/>
            <a:ext cx="1663700" cy="1663700"/>
          </a:xfrm>
          <a:prstGeom prst="rect">
            <a:avLst/>
          </a:prstGeom>
        </p:spPr>
      </p:pic>
      <p:pic>
        <p:nvPicPr>
          <p:cNvPr id="16" name="Image 15" descr="jeune_entreprise_innovante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492" y="172734"/>
            <a:ext cx="848784" cy="848784"/>
          </a:xfrm>
          <a:prstGeom prst="rect">
            <a:avLst/>
          </a:prstGeom>
        </p:spPr>
      </p:pic>
      <p:pic>
        <p:nvPicPr>
          <p:cNvPr id="17" name="Image 16" descr="logo-LabRH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2" y="10255742"/>
            <a:ext cx="1314273" cy="32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386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7562850" cy="813193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 9" descr="Capture d’écran 2018-02-12 à 15.43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67850"/>
            <a:ext cx="596899" cy="579704"/>
          </a:xfrm>
          <a:prstGeom prst="rect">
            <a:avLst/>
          </a:prstGeom>
        </p:spPr>
      </p:pic>
      <p:sp>
        <p:nvSpPr>
          <p:cNvPr id="18" name="TextBox 24"/>
          <p:cNvSpPr txBox="1"/>
          <p:nvPr/>
        </p:nvSpPr>
        <p:spPr>
          <a:xfrm>
            <a:off x="1000587" y="183944"/>
            <a:ext cx="2854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fr-FR" sz="2000" kern="0" dirty="0" smtClean="0">
                <a:solidFill>
                  <a:srgbClr val="FFFFFF"/>
                </a:solidFill>
                <a:latin typeface="Roboto Condensed"/>
                <a:cs typeface="Roboto Condensed"/>
              </a:rPr>
              <a:t>EXECUTIVE SUMMARY</a:t>
            </a:r>
            <a:endParaRPr lang="fr-FR" sz="2000" kern="0" dirty="0">
              <a:solidFill>
                <a:srgbClr val="FFFFFF"/>
              </a:solidFill>
              <a:latin typeface="Roboto Condensed"/>
              <a:cs typeface="Roboto Condensed"/>
            </a:endParaRPr>
          </a:p>
        </p:txBody>
      </p:sp>
      <p:cxnSp>
        <p:nvCxnSpPr>
          <p:cNvPr id="19" name="Straight Connector 82"/>
          <p:cNvCxnSpPr/>
          <p:nvPr/>
        </p:nvCxnSpPr>
        <p:spPr>
          <a:xfrm>
            <a:off x="1000580" y="197006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/>
          <p:nvPr/>
        </p:nvCxnSpPr>
        <p:spPr>
          <a:xfrm>
            <a:off x="0" y="80161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44"/>
          <p:cNvSpPr txBox="1"/>
          <p:nvPr/>
        </p:nvSpPr>
        <p:spPr>
          <a:xfrm>
            <a:off x="0" y="10387921"/>
            <a:ext cx="75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  <a:latin typeface="Roboto Condensed"/>
                <a:cs typeface="Roboto Condensed"/>
              </a:rPr>
              <a:t>CONFIDENTIAL – DO NOT COPY</a:t>
            </a:r>
          </a:p>
        </p:txBody>
      </p:sp>
      <p:pic>
        <p:nvPicPr>
          <p:cNvPr id="22" name="Image 21" descr="HIRE-logo2018-0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2" y="10031727"/>
            <a:ext cx="674347" cy="610183"/>
          </a:xfrm>
          <a:prstGeom prst="rect">
            <a:avLst/>
          </a:prstGeom>
        </p:spPr>
      </p:pic>
      <p:sp>
        <p:nvSpPr>
          <p:cNvPr id="54" name="Rectangle 53"/>
          <p:cNvSpPr/>
          <p:nvPr/>
        </p:nvSpPr>
        <p:spPr>
          <a:xfrm>
            <a:off x="0" y="6302513"/>
            <a:ext cx="7562850" cy="629250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Image 54" descr="Capture d’écran 2018-02-12 à 15.43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6326472"/>
            <a:ext cx="596899" cy="579704"/>
          </a:xfrm>
          <a:prstGeom prst="rect">
            <a:avLst/>
          </a:prstGeom>
        </p:spPr>
      </p:pic>
      <p:sp>
        <p:nvSpPr>
          <p:cNvPr id="56" name="TextBox 24"/>
          <p:cNvSpPr txBox="1"/>
          <p:nvPr/>
        </p:nvSpPr>
        <p:spPr>
          <a:xfrm>
            <a:off x="1000587" y="6414345"/>
            <a:ext cx="5857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000" kern="0" dirty="0" smtClean="0">
                <a:solidFill>
                  <a:srgbClr val="FFFFFF"/>
                </a:solidFill>
                <a:latin typeface="Roboto Condensed"/>
                <a:cs typeface="Roboto Condensed"/>
              </a:rPr>
              <a:t>FRENCH MANAGERIAL RECRUITMENT MARKET</a:t>
            </a:r>
            <a:endParaRPr lang="en-US" sz="2000" kern="0" dirty="0">
              <a:solidFill>
                <a:srgbClr val="FFFFFF"/>
              </a:solidFill>
              <a:latin typeface="Roboto Condensed"/>
              <a:cs typeface="Roboto Condensed"/>
            </a:endParaRPr>
          </a:p>
        </p:txBody>
      </p:sp>
      <p:cxnSp>
        <p:nvCxnSpPr>
          <p:cNvPr id="57" name="Straight Connector 82"/>
          <p:cNvCxnSpPr/>
          <p:nvPr/>
        </p:nvCxnSpPr>
        <p:spPr>
          <a:xfrm>
            <a:off x="1000580" y="6427407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57"/>
          <p:cNvCxnSpPr/>
          <p:nvPr/>
        </p:nvCxnSpPr>
        <p:spPr>
          <a:xfrm>
            <a:off x="0" y="6920182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Image 8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223" y="7078458"/>
            <a:ext cx="6902687" cy="3113188"/>
          </a:xfrm>
          <a:prstGeom prst="rect">
            <a:avLst/>
          </a:prstGeom>
        </p:spPr>
      </p:pic>
      <p:cxnSp>
        <p:nvCxnSpPr>
          <p:cNvPr id="90" name="Connecteur droit 89"/>
          <p:cNvCxnSpPr/>
          <p:nvPr/>
        </p:nvCxnSpPr>
        <p:spPr>
          <a:xfrm>
            <a:off x="0" y="6293106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Image 25" descr="Capture d’écran 2018-05-09 à 10.23.4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006" y="4745779"/>
            <a:ext cx="2234676" cy="1453937"/>
          </a:xfrm>
          <a:prstGeom prst="rect">
            <a:avLst/>
          </a:prstGeom>
        </p:spPr>
      </p:pic>
      <p:sp>
        <p:nvSpPr>
          <p:cNvPr id="27" name="ZoneTexte 26"/>
          <p:cNvSpPr txBox="1"/>
          <p:nvPr/>
        </p:nvSpPr>
        <p:spPr>
          <a:xfrm>
            <a:off x="282777" y="895350"/>
            <a:ext cx="69591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HRDP</a:t>
            </a:r>
            <a:r>
              <a:rPr lang="en-US" sz="1000" b="1" dirty="0" smtClean="0">
                <a:solidFill>
                  <a:srgbClr val="FF6600"/>
                </a:solidFill>
                <a:latin typeface="Roboto Condensed"/>
                <a:cs typeface="Roboto Condensed"/>
              </a:rPr>
              <a:t>*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.FR is the 1st Digital Platform specialized in Managerial staffing</a:t>
            </a:r>
          </a:p>
          <a:p>
            <a:pPr algn="ctr"/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HRDP’s </a:t>
            </a:r>
            <a:r>
              <a:rPr lang="en-US" sz="1000" dirty="0">
                <a:solidFill>
                  <a:srgbClr val="252525"/>
                </a:solidFill>
                <a:latin typeface="Roboto Condensed"/>
                <a:cs typeface="Roboto Condensed"/>
              </a:rPr>
              <a:t>technology changes the global recruitment approach:</a:t>
            </a:r>
          </a:p>
          <a:p>
            <a:pPr algn="ctr"/>
            <a:endParaRPr lang="en-US" sz="1000" b="1" dirty="0" smtClean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algn="ctr"/>
            <a:endParaRPr lang="en-US" sz="1000" b="1" dirty="0" smtClean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marL="171450" indent="-171450" algn="just">
              <a:buFont typeface="Arial"/>
              <a:buChar char="•"/>
            </a:pP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Created in 2015, the digital platform was strategically dedicated to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Interim Management &amp; Replacement Assignments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, now extended to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Permanent Recruitment &amp; IT Staffing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.</a:t>
            </a:r>
          </a:p>
          <a:p>
            <a:pPr marL="171450" indent="-171450" algn="just">
              <a:buFont typeface="Arial"/>
              <a:buChar char="•"/>
            </a:pPr>
            <a:endParaRPr lang="en-US" sz="1000" dirty="0" smtClean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marL="171450" indent="-171450" algn="just">
              <a:buFont typeface="Arial"/>
              <a:buChar char="•"/>
            </a:pP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Its officially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rewarded home made technology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includes a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highly sophisticated Matching Algorithm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that computes hard &amp; soft skills between candidates’ profiles and companies’ requirements.</a:t>
            </a:r>
          </a:p>
          <a:p>
            <a:pPr marL="171450" indent="-171450" algn="just">
              <a:buFont typeface="Arial"/>
              <a:buChar char="•"/>
            </a:pPr>
            <a:endParaRPr lang="en-US" sz="1000" dirty="0" smtClean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marL="171450" indent="-171450" algn="just">
              <a:buFont typeface="Arial"/>
              <a:buChar char="•"/>
            </a:pP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HRDP develops a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powerful and detailed Database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with already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2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800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candidates and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152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companies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registered and targets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4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000 users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registered by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the end of 2018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.</a:t>
            </a:r>
          </a:p>
          <a:p>
            <a:pPr marL="171450" indent="-171450" algn="just">
              <a:buFont typeface="Arial"/>
              <a:buChar char="•"/>
            </a:pPr>
            <a:endParaRPr lang="en-US" sz="1000" b="1" dirty="0" smtClean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marL="171450" indent="-171450" algn="just">
              <a:buFont typeface="Arial"/>
              <a:buChar char="•"/>
            </a:pP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Through an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intelligent and friendly multi-devices and fully responsive website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(phones, tablets, laptops and desktops), the Team HRDP delivers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high level services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to companies &amp; candidates: strong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reduction of searching delays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, more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processes transparency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, recruitment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cost optimizations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(-25%).</a:t>
            </a:r>
          </a:p>
          <a:p>
            <a:pPr marL="171450" indent="-171450" algn="just">
              <a:buFont typeface="Arial"/>
              <a:buChar char="•"/>
            </a:pPr>
            <a:endParaRPr lang="en-US" sz="1000" dirty="0" smtClean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marL="171450" indent="-171450" algn="just">
              <a:buFont typeface="Arial"/>
              <a:buChar char="•"/>
            </a:pP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Based on its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digital marketing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actions and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tech features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, HRDP has been listed as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one of the top 50 French recruitment start ups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.</a:t>
            </a:r>
          </a:p>
          <a:p>
            <a:pPr marL="171450" indent="-171450" algn="just">
              <a:buFont typeface="Arial"/>
              <a:buChar char="•"/>
            </a:pPr>
            <a:endParaRPr lang="en-US" sz="1000" dirty="0" smtClean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marL="171450" indent="-171450" algn="just">
              <a:buFont typeface="Arial"/>
              <a:buChar char="•"/>
            </a:pP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HRDP proposes its services on a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10% annual growth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market and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locks clients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 with an specific sales strategy.</a:t>
            </a:r>
          </a:p>
          <a:p>
            <a:pPr marL="171450" indent="-171450" algn="just">
              <a:buFont typeface="Arial"/>
              <a:buChar char="•"/>
            </a:pPr>
            <a:endParaRPr lang="en-US" sz="1000" dirty="0" smtClean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marL="171450" indent="-171450" algn="just">
              <a:buFont typeface="Arial"/>
              <a:buChar char="•"/>
            </a:pP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HRDP’s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clients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: </a:t>
            </a:r>
            <a:r>
              <a:rPr lang="en-US" sz="1000" dirty="0">
                <a:solidFill>
                  <a:srgbClr val="252525"/>
                </a:solidFill>
                <a:latin typeface="Roboto Condensed"/>
                <a:cs typeface="Roboto Condensed"/>
              </a:rPr>
              <a:t>SUEZ, SAUR, KFC, YMAGIS, GENERALI, ERAMET, SAFARI Technologies, NATURA, ARAMIS Auto, ENGEL &amp;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VÖLKERS</a:t>
            </a:r>
            <a:r>
              <a:rPr lang="mr-IN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…</a:t>
            </a:r>
            <a:endParaRPr lang="en-US" sz="1000" dirty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marL="171450" indent="-171450" algn="just">
              <a:buFont typeface="Arial"/>
              <a:buChar char="•"/>
            </a:pPr>
            <a:endParaRPr lang="en-US" sz="1000" dirty="0" smtClean="0">
              <a:solidFill>
                <a:srgbClr val="252525"/>
              </a:solidFill>
              <a:latin typeface="Roboto Condensed"/>
              <a:cs typeface="Roboto Condensed"/>
            </a:endParaRPr>
          </a:p>
          <a:p>
            <a:pPr marL="171450" indent="-171450" algn="just">
              <a:buFont typeface="Arial"/>
              <a:buChar char="•"/>
            </a:pP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Based on its technology, HRDP launches a </a:t>
            </a:r>
            <a:r>
              <a:rPr lang="en-US" sz="1000" b="1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New Hub </a:t>
            </a:r>
            <a:r>
              <a:rPr lang="en-US" sz="1000" dirty="0" smtClean="0">
                <a:solidFill>
                  <a:srgbClr val="252525"/>
                </a:solidFill>
                <a:latin typeface="Roboto Condensed"/>
                <a:cs typeface="Roboto Condensed"/>
              </a:rPr>
              <a:t>concept: a bringing order platform between HR companies.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5361956" y="4719781"/>
            <a:ext cx="18799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200" i="1" dirty="0" smtClean="0">
                <a:solidFill>
                  <a:srgbClr val="FF6600"/>
                </a:solidFill>
                <a:latin typeface="Roboto Condensed"/>
                <a:cs typeface="Roboto Condensed"/>
              </a:rPr>
              <a:t>* HRDP: HR Digital Platform</a:t>
            </a:r>
            <a:endParaRPr lang="fr-FR" sz="1200" i="1" dirty="0">
              <a:solidFill>
                <a:srgbClr val="FF6600"/>
              </a:solidFill>
              <a:latin typeface="Roboto Condensed"/>
              <a:cs typeface="Roboto Condensed"/>
            </a:endParaRPr>
          </a:p>
        </p:txBody>
      </p:sp>
      <p:pic>
        <p:nvPicPr>
          <p:cNvPr id="3" name="Image 2" descr="Capture d’écran 2018-05-11 à 11.45.3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975" y="5540375"/>
            <a:ext cx="127000" cy="5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990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44"/>
          <p:cNvSpPr txBox="1"/>
          <p:nvPr/>
        </p:nvSpPr>
        <p:spPr>
          <a:xfrm>
            <a:off x="0" y="10387921"/>
            <a:ext cx="75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  <a:latin typeface="Roboto Condensed"/>
                <a:cs typeface="Roboto Condensed"/>
              </a:rPr>
              <a:t>CONFIDENTIAL – DO NOT COPY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1"/>
            <a:ext cx="7562850" cy="813193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 descr="Capture d’écran 2018-02-12 à 15.43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67850"/>
            <a:ext cx="596899" cy="579704"/>
          </a:xfrm>
          <a:prstGeom prst="rect">
            <a:avLst/>
          </a:prstGeom>
        </p:spPr>
      </p:pic>
      <p:cxnSp>
        <p:nvCxnSpPr>
          <p:cNvPr id="14" name="Straight Connector 82"/>
          <p:cNvCxnSpPr/>
          <p:nvPr/>
        </p:nvCxnSpPr>
        <p:spPr>
          <a:xfrm>
            <a:off x="1000580" y="197006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0" y="80161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24"/>
          <p:cNvSpPr txBox="1"/>
          <p:nvPr/>
        </p:nvSpPr>
        <p:spPr>
          <a:xfrm>
            <a:off x="1000587" y="179165"/>
            <a:ext cx="5857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000" kern="0" dirty="0" smtClean="0">
                <a:solidFill>
                  <a:srgbClr val="FFFFFF"/>
                </a:solidFill>
                <a:latin typeface="Roboto Condensed"/>
                <a:cs typeface="Roboto Condensed"/>
              </a:rPr>
              <a:t>3 BUSINESS LINES BASED ON HRDP’S TECHNOLOGY</a:t>
            </a:r>
          </a:p>
        </p:txBody>
      </p:sp>
      <p:pic>
        <p:nvPicPr>
          <p:cNvPr id="17" name="Image 16" descr="Capture d’écran 2017-07-27 à 13.40.3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26" y="7966137"/>
            <a:ext cx="3123460" cy="2402008"/>
          </a:xfrm>
          <a:prstGeom prst="rect">
            <a:avLst/>
          </a:prstGeom>
        </p:spPr>
      </p:pic>
      <p:pic>
        <p:nvPicPr>
          <p:cNvPr id="23" name="Image 22" descr="Capture d’écran 2017-07-27 à 12.17.1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27" y="4572802"/>
            <a:ext cx="3285066" cy="2142634"/>
          </a:xfrm>
          <a:prstGeom prst="rect">
            <a:avLst/>
          </a:prstGeom>
        </p:spPr>
      </p:pic>
      <p:pic>
        <p:nvPicPr>
          <p:cNvPr id="24" name="Image 23" descr="Capture d’écran 2017-07-27 à 12.11.5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493" y="4543539"/>
            <a:ext cx="3589138" cy="1976968"/>
          </a:xfrm>
          <a:prstGeom prst="rect">
            <a:avLst/>
          </a:prstGeom>
        </p:spPr>
      </p:pic>
      <p:sp>
        <p:nvSpPr>
          <p:cNvPr id="25" name="ZoneTexte 24"/>
          <p:cNvSpPr txBox="1"/>
          <p:nvPr/>
        </p:nvSpPr>
        <p:spPr>
          <a:xfrm>
            <a:off x="2326045" y="7840661"/>
            <a:ext cx="10091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smtClean="0">
                <a:solidFill>
                  <a:srgbClr val="31924A"/>
                </a:solidFill>
                <a:latin typeface="Roboto Condensed"/>
                <a:cs typeface="Roboto Condensed"/>
              </a:rPr>
              <a:t>Candidates</a:t>
            </a:r>
            <a:endParaRPr lang="en-US" sz="1000" b="1">
              <a:solidFill>
                <a:srgbClr val="31924A"/>
              </a:solidFill>
              <a:latin typeface="Roboto Condensed"/>
              <a:cs typeface="Roboto Condensed"/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4389334" y="8217645"/>
            <a:ext cx="10356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smtClean="0">
                <a:solidFill>
                  <a:srgbClr val="828282"/>
                </a:solidFill>
                <a:latin typeface="Roboto Condensed"/>
                <a:cs typeface="Roboto Condensed"/>
              </a:rPr>
              <a:t>Companies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2328715" y="9033791"/>
            <a:ext cx="14637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smtClean="0">
                <a:solidFill>
                  <a:srgbClr val="1C95AA"/>
                </a:solidFill>
                <a:latin typeface="Roboto Condensed"/>
                <a:cs typeface="Roboto Condensed"/>
              </a:rPr>
              <a:t>Companies’</a:t>
            </a:r>
          </a:p>
          <a:p>
            <a:r>
              <a:rPr lang="en-US" sz="1000" b="1" smtClean="0">
                <a:solidFill>
                  <a:srgbClr val="1C95AA"/>
                </a:solidFill>
                <a:latin typeface="Roboto Condensed"/>
                <a:cs typeface="Roboto Condensed"/>
              </a:rPr>
              <a:t>IT Department</a:t>
            </a:r>
            <a:endParaRPr lang="en-US" sz="1000" b="1">
              <a:solidFill>
                <a:srgbClr val="1C95AA"/>
              </a:solidFill>
              <a:latin typeface="Roboto Condensed"/>
              <a:cs typeface="Roboto Condensed"/>
            </a:endParaRPr>
          </a:p>
        </p:txBody>
      </p:sp>
      <p:sp>
        <p:nvSpPr>
          <p:cNvPr id="28" name="ZoneTexte 27"/>
          <p:cNvSpPr txBox="1"/>
          <p:nvPr/>
        </p:nvSpPr>
        <p:spPr>
          <a:xfrm>
            <a:off x="4008334" y="10070776"/>
            <a:ext cx="16785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smtClean="0">
                <a:solidFill>
                  <a:srgbClr val="9A5895"/>
                </a:solidFill>
                <a:latin typeface="Roboto Condensed"/>
                <a:cs typeface="Roboto Condensed"/>
              </a:rPr>
              <a:t>Recruitiment Companies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2951946" y="8179245"/>
            <a:ext cx="7362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i="1" smtClean="0">
                <a:solidFill>
                  <a:srgbClr val="008000"/>
                </a:solidFill>
                <a:latin typeface="Roboto Condensed"/>
                <a:cs typeface="Roboto Condensed"/>
              </a:rPr>
              <a:t>Registrations</a:t>
            </a:r>
          </a:p>
          <a:p>
            <a:pPr algn="r"/>
            <a:r>
              <a:rPr lang="en-US" sz="800" i="1" smtClean="0">
                <a:solidFill>
                  <a:srgbClr val="008000"/>
                </a:solidFill>
                <a:latin typeface="Roboto Condensed"/>
                <a:cs typeface="Roboto Condensed"/>
              </a:rPr>
              <a:t>Applications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4585056" y="8474318"/>
            <a:ext cx="11610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smtClean="0">
                <a:solidFill>
                  <a:srgbClr val="6F6F6F"/>
                </a:solidFill>
                <a:latin typeface="Roboto Condensed"/>
                <a:cs typeface="Roboto Condensed"/>
              </a:rPr>
              <a:t>Registrations</a:t>
            </a:r>
          </a:p>
          <a:p>
            <a:r>
              <a:rPr lang="en-US" sz="800" i="1" smtClean="0">
                <a:solidFill>
                  <a:srgbClr val="6F6F6F"/>
                </a:solidFill>
                <a:latin typeface="Roboto Condensed"/>
                <a:cs typeface="Roboto Condensed"/>
              </a:rPr>
              <a:t>Recruitment Orders</a:t>
            </a:r>
          </a:p>
          <a:p>
            <a:r>
              <a:rPr lang="en-US" sz="800" i="1" smtClean="0">
                <a:solidFill>
                  <a:srgbClr val="6F6F6F"/>
                </a:solidFill>
                <a:latin typeface="Roboto Condensed"/>
                <a:cs typeface="Roboto Condensed"/>
              </a:rPr>
              <a:t>Interviews</a:t>
            </a:r>
          </a:p>
          <a:p>
            <a:r>
              <a:rPr lang="en-US" sz="800" i="1" smtClean="0">
                <a:solidFill>
                  <a:srgbClr val="6F6F6F"/>
                </a:solidFill>
                <a:latin typeface="Roboto Condensed"/>
                <a:cs typeface="Roboto Condensed"/>
              </a:rPr>
              <a:t>Recruitement Proposals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2098737" y="9542796"/>
            <a:ext cx="112095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i="1">
                <a:solidFill>
                  <a:srgbClr val="1C839A"/>
                </a:solidFill>
                <a:latin typeface="Roboto Condensed"/>
                <a:cs typeface="Roboto Condensed"/>
              </a:rPr>
              <a:t>Registrations</a:t>
            </a:r>
          </a:p>
          <a:p>
            <a:pPr algn="r"/>
            <a:r>
              <a:rPr lang="en-US" sz="800" i="1">
                <a:solidFill>
                  <a:srgbClr val="1C839A"/>
                </a:solidFill>
                <a:latin typeface="Roboto Condensed"/>
                <a:cs typeface="Roboto Condensed"/>
              </a:rPr>
              <a:t>Recruitment Orders</a:t>
            </a:r>
            <a:endParaRPr lang="en-US" sz="800" i="1" smtClean="0">
              <a:solidFill>
                <a:srgbClr val="1C839A"/>
              </a:solidFill>
              <a:latin typeface="Roboto Condensed"/>
              <a:cs typeface="Roboto Condensed"/>
            </a:endParaRPr>
          </a:p>
          <a:p>
            <a:pPr algn="r"/>
            <a:r>
              <a:rPr lang="en-US" sz="800" i="1" smtClean="0">
                <a:solidFill>
                  <a:srgbClr val="1C839A"/>
                </a:solidFill>
                <a:latin typeface="Roboto Condensed"/>
                <a:cs typeface="Roboto Condensed"/>
              </a:rPr>
              <a:t>Interviews</a:t>
            </a:r>
          </a:p>
          <a:p>
            <a:pPr algn="r"/>
            <a:r>
              <a:rPr lang="en-US" sz="800" i="1" smtClean="0">
                <a:solidFill>
                  <a:srgbClr val="1C839A"/>
                </a:solidFill>
                <a:latin typeface="Roboto Condensed"/>
                <a:cs typeface="Roboto Condensed"/>
              </a:rPr>
              <a:t>Recruitment Proposals</a:t>
            </a:r>
            <a:endParaRPr lang="en-US" sz="800" i="1">
              <a:solidFill>
                <a:srgbClr val="1C839A"/>
              </a:solidFill>
              <a:latin typeface="Roboto Condensed"/>
              <a:cs typeface="Roboto Condensed"/>
            </a:endParaRPr>
          </a:p>
        </p:txBody>
      </p:sp>
      <p:pic>
        <p:nvPicPr>
          <p:cNvPr id="32" name="Image 31" descr="HIRE-logo2018-0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984" y="9018225"/>
            <a:ext cx="777573" cy="703588"/>
          </a:xfrm>
          <a:prstGeom prst="rect">
            <a:avLst/>
          </a:prstGeom>
        </p:spPr>
      </p:pic>
      <p:sp>
        <p:nvSpPr>
          <p:cNvPr id="33" name="ZoneTexte 32"/>
          <p:cNvSpPr txBox="1"/>
          <p:nvPr/>
        </p:nvSpPr>
        <p:spPr>
          <a:xfrm>
            <a:off x="2785703" y="7035884"/>
            <a:ext cx="214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smtClean="0">
                <a:solidFill>
                  <a:srgbClr val="E56626"/>
                </a:solidFill>
                <a:latin typeface="Roboto Condensed"/>
                <a:cs typeface="Roboto Condensed"/>
              </a:rPr>
              <a:t>Matching Algorithm</a:t>
            </a:r>
          </a:p>
          <a:p>
            <a:pPr algn="ctr"/>
            <a:r>
              <a:rPr lang="en-US" sz="800" i="1" dirty="0" smtClean="0">
                <a:solidFill>
                  <a:srgbClr val="E56626"/>
                </a:solidFill>
                <a:latin typeface="Roboto Condensed"/>
                <a:cs typeface="Roboto Condensed"/>
              </a:rPr>
              <a:t>Hard &amp; Soft Skills</a:t>
            </a:r>
          </a:p>
        </p:txBody>
      </p:sp>
      <p:sp>
        <p:nvSpPr>
          <p:cNvPr id="34" name="ZoneTexte 33"/>
          <p:cNvSpPr txBox="1"/>
          <p:nvPr/>
        </p:nvSpPr>
        <p:spPr>
          <a:xfrm>
            <a:off x="3550271" y="6659856"/>
            <a:ext cx="633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1" smtClean="0">
                <a:solidFill>
                  <a:srgbClr val="1C2844"/>
                </a:solidFill>
                <a:latin typeface="Roboto Condensed"/>
                <a:cs typeface="Roboto Condensed"/>
              </a:rPr>
              <a:t>Digital</a:t>
            </a:r>
          </a:p>
          <a:p>
            <a:pPr algn="ctr"/>
            <a:r>
              <a:rPr lang="en-US" sz="1000" b="1" smtClean="0">
                <a:solidFill>
                  <a:srgbClr val="1C2844"/>
                </a:solidFill>
                <a:latin typeface="Roboto Condensed"/>
                <a:cs typeface="Roboto Condensed"/>
              </a:rPr>
              <a:t>Platform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3627644" y="7378996"/>
            <a:ext cx="5052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1" smtClean="0">
                <a:solidFill>
                  <a:srgbClr val="252525"/>
                </a:solidFill>
                <a:latin typeface="Roboto Condensed"/>
                <a:cs typeface="Roboto Condensed"/>
              </a:rPr>
              <a:t>Back</a:t>
            </a:r>
          </a:p>
          <a:p>
            <a:pPr algn="ctr"/>
            <a:r>
              <a:rPr lang="en-US" sz="1000" b="1" smtClean="0">
                <a:solidFill>
                  <a:srgbClr val="252525"/>
                </a:solidFill>
                <a:latin typeface="Roboto Condensed"/>
                <a:cs typeface="Roboto Condensed"/>
              </a:rPr>
              <a:t>Office 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4464092" y="9751949"/>
            <a:ext cx="9798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smtClean="0">
                <a:solidFill>
                  <a:srgbClr val="9A5895"/>
                </a:solidFill>
                <a:latin typeface="Roboto Condensed"/>
                <a:cs typeface="Roboto Condensed"/>
              </a:rPr>
              <a:t>Registrations</a:t>
            </a:r>
          </a:p>
          <a:p>
            <a:r>
              <a:rPr lang="en-US" sz="800" i="1" smtClean="0">
                <a:solidFill>
                  <a:srgbClr val="9A5895"/>
                </a:solidFill>
                <a:latin typeface="Roboto Condensed"/>
                <a:cs typeface="Roboto Condensed"/>
              </a:rPr>
              <a:t>Recruitment Orders</a:t>
            </a:r>
          </a:p>
        </p:txBody>
      </p:sp>
      <p:cxnSp>
        <p:nvCxnSpPr>
          <p:cNvPr id="37" name="Connecteur droit 36"/>
          <p:cNvCxnSpPr/>
          <p:nvPr/>
        </p:nvCxnSpPr>
        <p:spPr>
          <a:xfrm flipV="1">
            <a:off x="3870072" y="7783511"/>
            <a:ext cx="0" cy="1215665"/>
          </a:xfrm>
          <a:prstGeom prst="line">
            <a:avLst/>
          </a:prstGeom>
          <a:ln w="9525">
            <a:solidFill>
              <a:srgbClr val="E5662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/>
          <p:cNvCxnSpPr/>
          <p:nvPr/>
        </p:nvCxnSpPr>
        <p:spPr>
          <a:xfrm>
            <a:off x="3211659" y="7779106"/>
            <a:ext cx="1316825" cy="0"/>
          </a:xfrm>
          <a:prstGeom prst="line">
            <a:avLst/>
          </a:prstGeom>
          <a:ln w="9525">
            <a:solidFill>
              <a:srgbClr val="E5662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38"/>
          <p:cNvCxnSpPr/>
          <p:nvPr/>
        </p:nvCxnSpPr>
        <p:spPr>
          <a:xfrm>
            <a:off x="3211659" y="6647156"/>
            <a:ext cx="1316825" cy="0"/>
          </a:xfrm>
          <a:prstGeom prst="line">
            <a:avLst/>
          </a:prstGeom>
          <a:ln w="9525">
            <a:solidFill>
              <a:srgbClr val="E5662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ZoneTexte 39"/>
          <p:cNvSpPr txBox="1"/>
          <p:nvPr/>
        </p:nvSpPr>
        <p:spPr>
          <a:xfrm>
            <a:off x="4038512" y="5149297"/>
            <a:ext cx="63898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b="1" smtClean="0">
                <a:solidFill>
                  <a:srgbClr val="1C2845"/>
                </a:solidFill>
                <a:latin typeface="Roboto Condensed"/>
                <a:cs typeface="Roboto Condensed"/>
              </a:rPr>
              <a:t>Available</a:t>
            </a:r>
          </a:p>
          <a:p>
            <a:pPr algn="ctr"/>
            <a:r>
              <a:rPr lang="en-US" sz="700" b="1" smtClean="0">
                <a:solidFill>
                  <a:srgbClr val="1C2845"/>
                </a:solidFill>
                <a:latin typeface="Roboto Condensed"/>
                <a:cs typeface="Roboto Condensed"/>
              </a:rPr>
              <a:t>features</a:t>
            </a:r>
            <a:endParaRPr lang="en-US" sz="700" b="1">
              <a:solidFill>
                <a:srgbClr val="1C2845"/>
              </a:solidFill>
              <a:latin typeface="Roboto Condensed"/>
              <a:cs typeface="Roboto Condensed"/>
            </a:endParaRPr>
          </a:p>
        </p:txBody>
      </p:sp>
      <p:sp>
        <p:nvSpPr>
          <p:cNvPr id="41" name="ZoneTexte 40"/>
          <p:cNvSpPr txBox="1"/>
          <p:nvPr/>
        </p:nvSpPr>
        <p:spPr>
          <a:xfrm>
            <a:off x="4947898" y="5149297"/>
            <a:ext cx="63898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b="1" smtClean="0">
                <a:solidFill>
                  <a:srgbClr val="1C2845"/>
                </a:solidFill>
                <a:latin typeface="Roboto Condensed"/>
                <a:cs typeface="Roboto Condensed"/>
              </a:rPr>
              <a:t>User</a:t>
            </a:r>
          </a:p>
          <a:p>
            <a:pPr algn="ctr"/>
            <a:r>
              <a:rPr lang="en-US" sz="700" b="1" smtClean="0">
                <a:solidFill>
                  <a:srgbClr val="1C2845"/>
                </a:solidFill>
                <a:latin typeface="Roboto Condensed"/>
                <a:cs typeface="Roboto Condensed"/>
              </a:rPr>
              <a:t>interactions</a:t>
            </a:r>
            <a:endParaRPr lang="en-US" sz="700" b="1">
              <a:solidFill>
                <a:srgbClr val="1C2845"/>
              </a:solidFill>
              <a:latin typeface="Roboto Condensed"/>
              <a:cs typeface="Roboto Condensed"/>
            </a:endParaRPr>
          </a:p>
        </p:txBody>
      </p:sp>
      <p:sp>
        <p:nvSpPr>
          <p:cNvPr id="42" name="ZoneTexte 41"/>
          <p:cNvSpPr txBox="1"/>
          <p:nvPr/>
        </p:nvSpPr>
        <p:spPr>
          <a:xfrm>
            <a:off x="5855948" y="5149297"/>
            <a:ext cx="63898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b="1" dirty="0" smtClean="0">
                <a:solidFill>
                  <a:srgbClr val="1C2845"/>
                </a:solidFill>
                <a:latin typeface="Roboto Condensed"/>
                <a:cs typeface="Roboto Condensed"/>
              </a:rPr>
              <a:t>Converting</a:t>
            </a:r>
          </a:p>
          <a:p>
            <a:pPr algn="ctr"/>
            <a:r>
              <a:rPr lang="en-US" sz="700" b="1" dirty="0" smtClean="0">
                <a:solidFill>
                  <a:srgbClr val="1C2845"/>
                </a:solidFill>
                <a:latin typeface="Roboto Condensed"/>
                <a:cs typeface="Roboto Condensed"/>
              </a:rPr>
              <a:t>levers</a:t>
            </a:r>
            <a:endParaRPr lang="en-US" sz="700" b="1" dirty="0">
              <a:solidFill>
                <a:srgbClr val="1C2845"/>
              </a:solidFill>
              <a:latin typeface="Roboto Condensed"/>
              <a:cs typeface="Roboto Condensed"/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6725898" y="5149297"/>
            <a:ext cx="63898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b="1" smtClean="0">
                <a:solidFill>
                  <a:srgbClr val="1C2845"/>
                </a:solidFill>
                <a:latin typeface="Roboto Condensed"/>
                <a:cs typeface="Roboto Condensed"/>
              </a:rPr>
              <a:t>Acquisition</a:t>
            </a:r>
          </a:p>
          <a:p>
            <a:pPr algn="ctr"/>
            <a:r>
              <a:rPr lang="en-US" sz="700" b="1" smtClean="0">
                <a:solidFill>
                  <a:srgbClr val="1C2845"/>
                </a:solidFill>
                <a:latin typeface="Roboto Condensed"/>
                <a:cs typeface="Roboto Condensed"/>
              </a:rPr>
              <a:t>channels</a:t>
            </a:r>
            <a:endParaRPr lang="en-US" sz="700" b="1">
              <a:solidFill>
                <a:srgbClr val="1C2845"/>
              </a:solidFill>
              <a:latin typeface="Roboto Condensed"/>
              <a:cs typeface="Roboto Condensed"/>
            </a:endParaRPr>
          </a:p>
        </p:txBody>
      </p:sp>
      <p:sp>
        <p:nvSpPr>
          <p:cNvPr id="44" name="ZoneTexte 43"/>
          <p:cNvSpPr txBox="1"/>
          <p:nvPr/>
        </p:nvSpPr>
        <p:spPr>
          <a:xfrm>
            <a:off x="5411448" y="5549058"/>
            <a:ext cx="563814" cy="2000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b="1" smtClean="0">
                <a:solidFill>
                  <a:srgbClr val="545B61"/>
                </a:solidFill>
                <a:latin typeface="Roboto Condensed"/>
                <a:cs typeface="Roboto Condensed"/>
              </a:rPr>
              <a:t>April 2016</a:t>
            </a:r>
          </a:p>
        </p:txBody>
      </p:sp>
      <p:sp>
        <p:nvSpPr>
          <p:cNvPr id="45" name="ZoneTexte 44"/>
          <p:cNvSpPr txBox="1"/>
          <p:nvPr/>
        </p:nvSpPr>
        <p:spPr>
          <a:xfrm>
            <a:off x="5411448" y="6084697"/>
            <a:ext cx="563814" cy="2000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00" b="1" smtClean="0">
                <a:solidFill>
                  <a:srgbClr val="545B61"/>
                </a:solidFill>
                <a:latin typeface="Roboto Condensed"/>
                <a:cs typeface="Roboto Condensed"/>
              </a:rPr>
              <a:t>2019</a:t>
            </a:r>
          </a:p>
        </p:txBody>
      </p:sp>
      <p:sp>
        <p:nvSpPr>
          <p:cNvPr id="46" name="ZoneTexte 45"/>
          <p:cNvSpPr txBox="1"/>
          <p:nvPr/>
        </p:nvSpPr>
        <p:spPr>
          <a:xfrm>
            <a:off x="200704" y="5659414"/>
            <a:ext cx="676521" cy="630942"/>
          </a:xfrm>
          <a:prstGeom prst="rect">
            <a:avLst/>
          </a:prstGeom>
          <a:solidFill>
            <a:srgbClr val="51585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00" smtClean="0">
                <a:solidFill>
                  <a:schemeClr val="bg1"/>
                </a:solidFill>
                <a:latin typeface="Roboto Condensed"/>
                <a:cs typeface="Roboto Condensed"/>
              </a:rPr>
              <a:t>The user is at the center of a simple &amp; ergonomic experience of our features.</a:t>
            </a:r>
          </a:p>
          <a:p>
            <a:pPr algn="ctr"/>
            <a:r>
              <a:rPr lang="en-US" sz="500" smtClean="0">
                <a:solidFill>
                  <a:schemeClr val="bg1"/>
                </a:solidFill>
                <a:latin typeface="Roboto Condensed"/>
                <a:cs typeface="Roboto Condensed"/>
              </a:rPr>
              <a:t>To create the desire.</a:t>
            </a:r>
            <a:endParaRPr lang="en-US" sz="50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47" name="ZoneTexte 46"/>
          <p:cNvSpPr txBox="1"/>
          <p:nvPr/>
        </p:nvSpPr>
        <p:spPr>
          <a:xfrm>
            <a:off x="673329" y="6323991"/>
            <a:ext cx="676521" cy="323165"/>
          </a:xfrm>
          <a:prstGeom prst="rect">
            <a:avLst/>
          </a:prstGeom>
          <a:solidFill>
            <a:srgbClr val="51585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00" smtClean="0">
                <a:solidFill>
                  <a:schemeClr val="bg1"/>
                </a:solidFill>
                <a:latin typeface="Roboto Condensed"/>
                <a:cs typeface="Roboto Condensed"/>
              </a:rPr>
              <a:t>High value-added services to generate revenues.</a:t>
            </a:r>
            <a:endParaRPr lang="en-US" sz="50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sp>
        <p:nvSpPr>
          <p:cNvPr id="48" name="ZoneTexte 47"/>
          <p:cNvSpPr txBox="1"/>
          <p:nvPr/>
        </p:nvSpPr>
        <p:spPr>
          <a:xfrm>
            <a:off x="2646761" y="4824495"/>
            <a:ext cx="804331" cy="523220"/>
          </a:xfrm>
          <a:prstGeom prst="rect">
            <a:avLst/>
          </a:prstGeom>
          <a:solidFill>
            <a:srgbClr val="51585E"/>
          </a:solidFill>
        </p:spPr>
        <p:txBody>
          <a:bodyPr wrap="square" rtlCol="0">
            <a:spAutoFit/>
          </a:bodyPr>
          <a:lstStyle/>
          <a:p>
            <a:pPr algn="ctr"/>
            <a:endParaRPr lang="en-US" sz="200" smtClean="0">
              <a:solidFill>
                <a:schemeClr val="bg1"/>
              </a:solidFill>
              <a:latin typeface="Roboto Condensed"/>
              <a:cs typeface="Roboto Condensed"/>
            </a:endParaRPr>
          </a:p>
          <a:p>
            <a:pPr algn="ctr"/>
            <a:r>
              <a:rPr lang="en-US" sz="500" smtClean="0">
                <a:solidFill>
                  <a:schemeClr val="bg1"/>
                </a:solidFill>
                <a:latin typeface="Roboto Condensed"/>
                <a:cs typeface="Roboto Condensed"/>
              </a:rPr>
              <a:t>The actions of a User A occur a reaction in response from a User B.</a:t>
            </a:r>
          </a:p>
          <a:p>
            <a:pPr algn="ctr"/>
            <a:r>
              <a:rPr lang="en-US" sz="500" smtClean="0">
                <a:solidFill>
                  <a:schemeClr val="bg1"/>
                </a:solidFill>
                <a:latin typeface="Roboto Condensed"/>
                <a:cs typeface="Roboto Condensed"/>
              </a:rPr>
              <a:t>To create interaction.</a:t>
            </a:r>
          </a:p>
          <a:p>
            <a:pPr algn="ctr"/>
            <a:endParaRPr lang="en-US" sz="200" smtClean="0">
              <a:solidFill>
                <a:schemeClr val="bg1"/>
              </a:solidFill>
              <a:latin typeface="Roboto Condensed"/>
              <a:cs typeface="Roboto Condensed"/>
            </a:endParaRPr>
          </a:p>
          <a:p>
            <a:pPr algn="ctr"/>
            <a:endParaRPr lang="en-US" sz="200">
              <a:solidFill>
                <a:schemeClr val="bg1"/>
              </a:solidFill>
              <a:latin typeface="Roboto Condensed"/>
              <a:cs typeface="Roboto Condensed"/>
            </a:endParaRPr>
          </a:p>
          <a:p>
            <a:pPr algn="ctr"/>
            <a:endParaRPr lang="en-US" sz="200">
              <a:solidFill>
                <a:schemeClr val="bg1"/>
              </a:solidFill>
              <a:latin typeface="Roboto Condensed"/>
              <a:cs typeface="Roboto Condensed"/>
            </a:endParaRPr>
          </a:p>
        </p:txBody>
      </p:sp>
      <p:cxnSp>
        <p:nvCxnSpPr>
          <p:cNvPr id="51" name="Connecteur droit 50"/>
          <p:cNvCxnSpPr/>
          <p:nvPr/>
        </p:nvCxnSpPr>
        <p:spPr>
          <a:xfrm>
            <a:off x="0" y="80161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0" y="4133605"/>
            <a:ext cx="756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373332"/>
                </a:solidFill>
                <a:latin typeface="Roboto Condensed"/>
                <a:cs typeface="Roboto Condensed"/>
              </a:rPr>
              <a:t>HRDP: A </a:t>
            </a:r>
            <a:r>
              <a:rPr lang="en-US" sz="2000" dirty="0" smtClean="0">
                <a:solidFill>
                  <a:srgbClr val="E77034"/>
                </a:solidFill>
                <a:latin typeface="Roboto Condensed"/>
                <a:cs typeface="Roboto Condensed"/>
              </a:rPr>
              <a:t>DIGIMAIN</a:t>
            </a:r>
            <a:r>
              <a:rPr lang="en-US" i="1" baseline="30000" dirty="0" smtClean="0">
                <a:solidFill>
                  <a:srgbClr val="E77034"/>
                </a:solidFill>
                <a:latin typeface="Roboto Condensed"/>
                <a:cs typeface="Roboto Condensed"/>
              </a:rPr>
              <a:t>*</a:t>
            </a:r>
            <a:r>
              <a:rPr lang="en-US" sz="2000" dirty="0" smtClean="0">
                <a:solidFill>
                  <a:srgbClr val="E77034"/>
                </a:solidFill>
                <a:latin typeface="Roboto Condensed"/>
                <a:cs typeface="Roboto Condensed"/>
              </a:rPr>
              <a:t> </a:t>
            </a:r>
            <a:r>
              <a:rPr lang="en-US" sz="2000" dirty="0" smtClean="0">
                <a:solidFill>
                  <a:srgbClr val="373332"/>
                </a:solidFill>
                <a:latin typeface="Roboto Condensed"/>
                <a:cs typeface="Roboto Condensed"/>
              </a:rPr>
              <a:t>COMPANY</a:t>
            </a:r>
            <a:endParaRPr lang="en-US" sz="2000" dirty="0">
              <a:solidFill>
                <a:srgbClr val="373332"/>
              </a:solidFill>
              <a:latin typeface="Roboto Condensed"/>
              <a:cs typeface="Roboto Condensed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5197152" y="6523722"/>
            <a:ext cx="2185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>
                <a:solidFill>
                  <a:srgbClr val="E77034"/>
                </a:solidFill>
                <a:latin typeface="Roboto Condensed"/>
                <a:cs typeface="Roboto Condensed"/>
              </a:rPr>
              <a:t>* Digital in support of the Human</a:t>
            </a:r>
            <a:endParaRPr lang="en-US" sz="1200" i="1" dirty="0">
              <a:solidFill>
                <a:srgbClr val="E77034"/>
              </a:solidFill>
              <a:latin typeface="Roboto Condensed"/>
              <a:cs typeface="Roboto Condensed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810425" y="887620"/>
            <a:ext cx="5949950" cy="696679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ZoneTexte 58"/>
          <p:cNvSpPr txBox="1"/>
          <p:nvPr/>
        </p:nvSpPr>
        <p:spPr>
          <a:xfrm>
            <a:off x="819378" y="1011489"/>
            <a:ext cx="19277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1100" smtClean="0">
                <a:latin typeface="Roboto Condensed"/>
                <a:cs typeface="Roboto Condensed"/>
              </a:rPr>
              <a:t>2015 – 2017</a:t>
            </a:r>
          </a:p>
          <a:p>
            <a:pPr algn="dist"/>
            <a:r>
              <a:rPr lang="en-US" sz="1100" smtClean="0">
                <a:latin typeface="Roboto Condensed"/>
                <a:cs typeface="Roboto Condensed"/>
              </a:rPr>
              <a:t>ASSIGNMENTS</a:t>
            </a:r>
            <a:endParaRPr lang="en-US" sz="1100">
              <a:latin typeface="Roboto Condensed"/>
              <a:cs typeface="Roboto Condensed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2825978" y="1078773"/>
            <a:ext cx="198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1400" b="1" smtClean="0">
                <a:solidFill>
                  <a:srgbClr val="EC7B32"/>
                </a:solidFill>
                <a:latin typeface="Roboto Condensed"/>
                <a:cs typeface="Roboto Condensed"/>
              </a:rPr>
              <a:t>CANDIDATES</a:t>
            </a:r>
            <a:endParaRPr lang="en-US" sz="1400" b="1">
              <a:solidFill>
                <a:srgbClr val="EC7B32"/>
              </a:solidFill>
              <a:latin typeface="Roboto Condensed"/>
              <a:cs typeface="Roboto Condensed"/>
            </a:endParaRPr>
          </a:p>
        </p:txBody>
      </p:sp>
      <p:sp>
        <p:nvSpPr>
          <p:cNvPr id="61" name="ZoneTexte 60"/>
          <p:cNvSpPr txBox="1"/>
          <p:nvPr/>
        </p:nvSpPr>
        <p:spPr>
          <a:xfrm>
            <a:off x="4832578" y="935287"/>
            <a:ext cx="192779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1100" dirty="0" smtClean="0">
                <a:latin typeface="Roboto Condensed"/>
                <a:cs typeface="Roboto Condensed"/>
              </a:rPr>
              <a:t>2018 – 2021</a:t>
            </a:r>
          </a:p>
          <a:p>
            <a:pPr algn="dist"/>
            <a:r>
              <a:rPr lang="en-US" sz="1100" dirty="0" smtClean="0">
                <a:latin typeface="Roboto Condensed"/>
                <a:cs typeface="Roboto Condensed"/>
              </a:rPr>
              <a:t>ASSIGNMENTS &amp; PERMANENT</a:t>
            </a:r>
          </a:p>
          <a:p>
            <a:pPr algn="dist"/>
            <a:r>
              <a:rPr lang="en-US" sz="1100" dirty="0" smtClean="0">
                <a:latin typeface="Roboto Condensed"/>
                <a:cs typeface="Roboto Condensed"/>
              </a:rPr>
              <a:t>&amp; IT STAFFING SERVICES</a:t>
            </a:r>
            <a:endParaRPr lang="en-US" sz="1100" dirty="0">
              <a:latin typeface="Roboto Condensed"/>
              <a:cs typeface="Roboto Condensed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810425" y="1584299"/>
            <a:ext cx="5949950" cy="2362200"/>
          </a:xfrm>
          <a:prstGeom prst="rect">
            <a:avLst/>
          </a:prstGeom>
          <a:noFill/>
          <a:ln>
            <a:solidFill>
              <a:srgbClr val="25252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ZoneTexte 62"/>
          <p:cNvSpPr txBox="1"/>
          <p:nvPr/>
        </p:nvSpPr>
        <p:spPr>
          <a:xfrm>
            <a:off x="1496232" y="2372728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smtClean="0">
                <a:latin typeface="Roboto Condensed"/>
                <a:cs typeface="Roboto Condensed"/>
              </a:rPr>
              <a:t>2015</a:t>
            </a:r>
            <a:endParaRPr lang="en-US" sz="1200" u="sng">
              <a:latin typeface="Roboto Condensed"/>
              <a:cs typeface="Roboto Condensed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5636427" y="2374510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smtClean="0">
                <a:latin typeface="Roboto Condensed"/>
                <a:cs typeface="Roboto Condensed"/>
              </a:rPr>
              <a:t>2019</a:t>
            </a:r>
            <a:endParaRPr lang="en-US" sz="1200" u="sng">
              <a:latin typeface="Roboto Condensed"/>
              <a:cs typeface="Roboto Condensed"/>
            </a:endParaRPr>
          </a:p>
        </p:txBody>
      </p:sp>
      <p:pic>
        <p:nvPicPr>
          <p:cNvPr id="65" name="Image 64" descr="HIRE-logo2018-0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262" y="2634780"/>
            <a:ext cx="266701" cy="241324"/>
          </a:xfrm>
          <a:prstGeom prst="rect">
            <a:avLst/>
          </a:prstGeom>
        </p:spPr>
      </p:pic>
      <p:sp>
        <p:nvSpPr>
          <p:cNvPr id="66" name="ZoneTexte 65"/>
          <p:cNvSpPr txBox="1"/>
          <p:nvPr/>
        </p:nvSpPr>
        <p:spPr>
          <a:xfrm>
            <a:off x="1456921" y="2608556"/>
            <a:ext cx="7884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 smtClean="0">
                <a:solidFill>
                  <a:srgbClr val="1C2844"/>
                </a:solidFill>
                <a:latin typeface="Roboto Condensed"/>
                <a:cs typeface="Roboto Condensed"/>
              </a:rPr>
              <a:t>HRDP.FR</a:t>
            </a:r>
            <a:endParaRPr lang="en-US" sz="1300" b="1" dirty="0">
              <a:solidFill>
                <a:srgbClr val="1C2844"/>
              </a:solidFill>
              <a:latin typeface="Roboto Condensed"/>
              <a:cs typeface="Roboto Condensed"/>
            </a:endParaRPr>
          </a:p>
        </p:txBody>
      </p:sp>
      <p:pic>
        <p:nvPicPr>
          <p:cNvPr id="67" name="Image 66" descr="Hire Hub Log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764" y="2619127"/>
            <a:ext cx="994532" cy="249071"/>
          </a:xfrm>
          <a:prstGeom prst="rect">
            <a:avLst/>
          </a:prstGeom>
        </p:spPr>
      </p:pic>
      <p:sp>
        <p:nvSpPr>
          <p:cNvPr id="68" name="ZoneTexte 67"/>
          <p:cNvSpPr txBox="1"/>
          <p:nvPr/>
        </p:nvSpPr>
        <p:spPr>
          <a:xfrm>
            <a:off x="3538808" y="2372728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smtClean="0">
                <a:latin typeface="Roboto Condensed"/>
                <a:cs typeface="Roboto Condensed"/>
              </a:rPr>
              <a:t>2018</a:t>
            </a:r>
            <a:endParaRPr lang="en-US" sz="1200" u="sng">
              <a:latin typeface="Roboto Condensed"/>
              <a:cs typeface="Roboto Condensed"/>
            </a:endParaRPr>
          </a:p>
        </p:txBody>
      </p:sp>
      <p:pic>
        <p:nvPicPr>
          <p:cNvPr id="69" name="Image 68" descr="HIRE-logo2018-0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6223" y="2634220"/>
            <a:ext cx="266701" cy="241324"/>
          </a:xfrm>
          <a:prstGeom prst="rect">
            <a:avLst/>
          </a:prstGeom>
        </p:spPr>
      </p:pic>
      <p:sp>
        <p:nvSpPr>
          <p:cNvPr id="70" name="ZoneTexte 69"/>
          <p:cNvSpPr txBox="1"/>
          <p:nvPr/>
        </p:nvSpPr>
        <p:spPr>
          <a:xfrm>
            <a:off x="5465152" y="2608556"/>
            <a:ext cx="99257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 smtClean="0">
                <a:solidFill>
                  <a:srgbClr val="008000"/>
                </a:solidFill>
                <a:latin typeface="Roboto Condensed"/>
                <a:cs typeface="Roboto Condensed"/>
              </a:rPr>
              <a:t>HRDP.TECH</a:t>
            </a:r>
            <a:endParaRPr lang="en-US" sz="1300" b="1" dirty="0">
              <a:solidFill>
                <a:srgbClr val="008000"/>
              </a:solidFill>
              <a:latin typeface="Roboto Condensed"/>
              <a:cs typeface="Roboto Condensed"/>
            </a:endParaRPr>
          </a:p>
        </p:txBody>
      </p:sp>
      <p:cxnSp>
        <p:nvCxnSpPr>
          <p:cNvPr id="71" name="Connecteur en angle 70"/>
          <p:cNvCxnSpPr>
            <a:stCxn id="74" idx="2"/>
            <a:endCxn id="63" idx="0"/>
          </p:cNvCxnSpPr>
          <p:nvPr/>
        </p:nvCxnSpPr>
        <p:spPr>
          <a:xfrm rot="5400000">
            <a:off x="2552626" y="1137106"/>
            <a:ext cx="425451" cy="2045793"/>
          </a:xfrm>
          <a:prstGeom prst="bentConnector3">
            <a:avLst/>
          </a:prstGeom>
          <a:ln w="6350">
            <a:solidFill>
              <a:srgbClr val="2525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onnecteur en angle 71"/>
          <p:cNvCxnSpPr>
            <a:stCxn id="74" idx="2"/>
            <a:endCxn id="64" idx="0"/>
          </p:cNvCxnSpPr>
          <p:nvPr/>
        </p:nvCxnSpPr>
        <p:spPr>
          <a:xfrm rot="16200000" flipH="1">
            <a:off x="4621832" y="1113692"/>
            <a:ext cx="427233" cy="2094402"/>
          </a:xfrm>
          <a:prstGeom prst="bentConnector3">
            <a:avLst/>
          </a:prstGeom>
          <a:ln w="6350">
            <a:solidFill>
              <a:srgbClr val="2525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810425" y="3247998"/>
            <a:ext cx="5949950" cy="698501"/>
          </a:xfrm>
          <a:prstGeom prst="rect">
            <a:avLst/>
          </a:prstGeom>
          <a:noFill/>
          <a:ln>
            <a:solidFill>
              <a:srgbClr val="25252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ZoneTexte 73"/>
          <p:cNvSpPr txBox="1"/>
          <p:nvPr/>
        </p:nvSpPr>
        <p:spPr>
          <a:xfrm>
            <a:off x="3026247" y="1639500"/>
            <a:ext cx="152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1400" b="1" dirty="0" smtClean="0">
                <a:solidFill>
                  <a:srgbClr val="1C2844"/>
                </a:solidFill>
                <a:latin typeface="Roboto Condensed"/>
                <a:cs typeface="Roboto Condensed"/>
              </a:rPr>
              <a:t>HRDP</a:t>
            </a:r>
            <a:endParaRPr lang="en-US" sz="1400" b="1" dirty="0">
              <a:solidFill>
                <a:srgbClr val="1C2844"/>
              </a:solidFill>
              <a:latin typeface="Roboto Condensed"/>
              <a:cs typeface="Roboto Condensed"/>
            </a:endParaRPr>
          </a:p>
        </p:txBody>
      </p:sp>
      <p:sp>
        <p:nvSpPr>
          <p:cNvPr id="75" name="ZoneTexte 74"/>
          <p:cNvSpPr txBox="1"/>
          <p:nvPr/>
        </p:nvSpPr>
        <p:spPr>
          <a:xfrm>
            <a:off x="846969" y="3393592"/>
            <a:ext cx="19277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100">
                <a:latin typeface="Roboto Condensed"/>
                <a:cs typeface="Roboto Condensed"/>
              </a:defRPr>
            </a:lvl1pPr>
          </a:lstStyle>
          <a:p>
            <a:r>
              <a:rPr lang="en-US" smtClean="0"/>
              <a:t>Listed Companies &amp;</a:t>
            </a:r>
          </a:p>
          <a:p>
            <a:r>
              <a:rPr lang="en-US" smtClean="0"/>
              <a:t>Medium Sized Companies</a:t>
            </a:r>
            <a:endParaRPr lang="en-US"/>
          </a:p>
        </p:txBody>
      </p:sp>
      <p:sp>
        <p:nvSpPr>
          <p:cNvPr id="76" name="ZoneTexte 75"/>
          <p:cNvSpPr txBox="1"/>
          <p:nvPr/>
        </p:nvSpPr>
        <p:spPr>
          <a:xfrm>
            <a:off x="4832578" y="3393592"/>
            <a:ext cx="18826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100">
                <a:latin typeface="Roboto Condensed"/>
                <a:cs typeface="Roboto Condensed"/>
              </a:defRPr>
            </a:lvl1pPr>
          </a:lstStyle>
          <a:p>
            <a:r>
              <a:rPr lang="en-US" smtClean="0"/>
              <a:t>IT SUPPORT COMPANIES</a:t>
            </a:r>
          </a:p>
          <a:p>
            <a:r>
              <a:rPr lang="en-US" smtClean="0"/>
              <a:t>&amp; START UP</a:t>
            </a:r>
            <a:endParaRPr lang="en-US"/>
          </a:p>
        </p:txBody>
      </p:sp>
      <p:cxnSp>
        <p:nvCxnSpPr>
          <p:cNvPr id="77" name="Connecteur droit 76"/>
          <p:cNvCxnSpPr/>
          <p:nvPr/>
        </p:nvCxnSpPr>
        <p:spPr>
          <a:xfrm>
            <a:off x="2819628" y="3463899"/>
            <a:ext cx="0" cy="311150"/>
          </a:xfrm>
          <a:prstGeom prst="line">
            <a:avLst/>
          </a:prstGeom>
          <a:ln w="6350">
            <a:solidFill>
              <a:srgbClr val="E5662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onnecteur droit 77"/>
          <p:cNvCxnSpPr/>
          <p:nvPr/>
        </p:nvCxnSpPr>
        <p:spPr>
          <a:xfrm>
            <a:off x="4807178" y="3460724"/>
            <a:ext cx="0" cy="311150"/>
          </a:xfrm>
          <a:prstGeom prst="line">
            <a:avLst/>
          </a:prstGeom>
          <a:ln w="6350">
            <a:solidFill>
              <a:srgbClr val="E5662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ZoneTexte 78"/>
          <p:cNvSpPr txBox="1"/>
          <p:nvPr/>
        </p:nvSpPr>
        <p:spPr>
          <a:xfrm>
            <a:off x="2825978" y="3452402"/>
            <a:ext cx="1975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1400" b="1" smtClean="0">
                <a:solidFill>
                  <a:srgbClr val="424242"/>
                </a:solidFill>
                <a:latin typeface="Roboto Condensed"/>
                <a:cs typeface="Roboto Condensed"/>
              </a:rPr>
              <a:t>CLIENTS</a:t>
            </a:r>
            <a:endParaRPr lang="en-US" sz="1400" b="1">
              <a:solidFill>
                <a:srgbClr val="424242"/>
              </a:solidFill>
              <a:latin typeface="Roboto Condensed"/>
              <a:cs typeface="Roboto Condensed"/>
            </a:endParaRPr>
          </a:p>
        </p:txBody>
      </p:sp>
      <p:sp>
        <p:nvSpPr>
          <p:cNvPr id="80" name="ZoneTexte 79"/>
          <p:cNvSpPr txBox="1"/>
          <p:nvPr/>
        </p:nvSpPr>
        <p:spPr>
          <a:xfrm>
            <a:off x="2911940" y="2882839"/>
            <a:ext cx="1755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mtClean="0">
                <a:solidFill>
                  <a:srgbClr val="252525"/>
                </a:solidFill>
                <a:latin typeface="Roboto Condensed"/>
                <a:cs typeface="Roboto Condensed"/>
              </a:rPr>
              <a:t>The</a:t>
            </a:r>
            <a:r>
              <a:rPr lang="en-US" sz="800" smtClean="0">
                <a:solidFill>
                  <a:srgbClr val="E56626"/>
                </a:solidFill>
                <a:latin typeface="Roboto Condensed"/>
                <a:cs typeface="Roboto Condensed"/>
              </a:rPr>
              <a:t> 1</a:t>
            </a:r>
            <a:r>
              <a:rPr lang="en-US" sz="800" baseline="30000" smtClean="0">
                <a:solidFill>
                  <a:srgbClr val="E56626"/>
                </a:solidFill>
                <a:latin typeface="Roboto Condensed"/>
                <a:cs typeface="Roboto Condensed"/>
              </a:rPr>
              <a:t>st </a:t>
            </a:r>
            <a:r>
              <a:rPr lang="en-US" sz="800" smtClean="0">
                <a:solidFill>
                  <a:srgbClr val="252525"/>
                </a:solidFill>
                <a:latin typeface="Roboto Condensed"/>
                <a:cs typeface="Roboto Condensed"/>
              </a:rPr>
              <a:t>business bringing platform between recruitement companies </a:t>
            </a:r>
            <a:endParaRPr lang="en-US" sz="800">
              <a:solidFill>
                <a:srgbClr val="252525"/>
              </a:solidFill>
              <a:latin typeface="Roboto Condensed"/>
              <a:cs typeface="Roboto Condensed"/>
            </a:endParaRPr>
          </a:p>
        </p:txBody>
      </p:sp>
      <p:sp>
        <p:nvSpPr>
          <p:cNvPr id="81" name="ZoneTexte 80"/>
          <p:cNvSpPr txBox="1"/>
          <p:nvPr/>
        </p:nvSpPr>
        <p:spPr>
          <a:xfrm>
            <a:off x="818657" y="2885980"/>
            <a:ext cx="18528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mtClean="0">
                <a:solidFill>
                  <a:srgbClr val="1C2844"/>
                </a:solidFill>
                <a:latin typeface="Roboto Condensed"/>
                <a:cs typeface="Roboto Condensed"/>
              </a:rPr>
              <a:t>Digital Platform specialized in Managerial Staffing (Permanent &amp; Temporary)</a:t>
            </a:r>
            <a:endParaRPr lang="en-US" sz="800">
              <a:solidFill>
                <a:srgbClr val="1C2844"/>
              </a:solidFill>
              <a:latin typeface="Roboto Condensed"/>
              <a:cs typeface="Roboto Condensed"/>
            </a:endParaRPr>
          </a:p>
        </p:txBody>
      </p:sp>
      <p:sp>
        <p:nvSpPr>
          <p:cNvPr id="82" name="ZoneTexte 81"/>
          <p:cNvSpPr txBox="1"/>
          <p:nvPr/>
        </p:nvSpPr>
        <p:spPr>
          <a:xfrm>
            <a:off x="5299873" y="2894504"/>
            <a:ext cx="10965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mtClean="0">
                <a:solidFill>
                  <a:srgbClr val="008000"/>
                </a:solidFill>
                <a:latin typeface="Roboto Condensed"/>
                <a:cs typeface="Roboto Condensed"/>
              </a:rPr>
              <a:t>IT Consulting Services</a:t>
            </a:r>
          </a:p>
          <a:p>
            <a:pPr algn="ctr"/>
            <a:r>
              <a:rPr lang="en-US" sz="800" smtClean="0">
                <a:solidFill>
                  <a:srgbClr val="008000"/>
                </a:solidFill>
                <a:latin typeface="Roboto Condensed"/>
                <a:cs typeface="Roboto Condensed"/>
              </a:rPr>
              <a:t>(Assignments)</a:t>
            </a:r>
            <a:endParaRPr lang="en-US" sz="800">
              <a:solidFill>
                <a:srgbClr val="008000"/>
              </a:solidFill>
              <a:latin typeface="Roboto Condensed"/>
              <a:cs typeface="Roboto Condensed"/>
            </a:endParaRPr>
          </a:p>
        </p:txBody>
      </p:sp>
      <p:cxnSp>
        <p:nvCxnSpPr>
          <p:cNvPr id="83" name="Connecteur droit avec flèche 82"/>
          <p:cNvCxnSpPr>
            <a:endCxn id="68" idx="0"/>
          </p:cNvCxnSpPr>
          <p:nvPr/>
        </p:nvCxnSpPr>
        <p:spPr>
          <a:xfrm>
            <a:off x="3785030" y="2140982"/>
            <a:ext cx="0" cy="231746"/>
          </a:xfrm>
          <a:prstGeom prst="straightConnector1">
            <a:avLst/>
          </a:prstGeom>
          <a:ln w="6350">
            <a:solidFill>
              <a:srgbClr val="2525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onnecteur droit 83"/>
          <p:cNvCxnSpPr/>
          <p:nvPr/>
        </p:nvCxnSpPr>
        <p:spPr>
          <a:xfrm>
            <a:off x="2814259" y="1074076"/>
            <a:ext cx="0" cy="311150"/>
          </a:xfrm>
          <a:prstGeom prst="line">
            <a:avLst/>
          </a:prstGeom>
          <a:ln w="6350">
            <a:solidFill>
              <a:srgbClr val="25252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necteur droit 84"/>
          <p:cNvCxnSpPr/>
          <p:nvPr/>
        </p:nvCxnSpPr>
        <p:spPr>
          <a:xfrm>
            <a:off x="4801809" y="1070901"/>
            <a:ext cx="0" cy="311150"/>
          </a:xfrm>
          <a:prstGeom prst="line">
            <a:avLst/>
          </a:prstGeom>
          <a:ln w="6350">
            <a:solidFill>
              <a:srgbClr val="25252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necteur droit 85"/>
          <p:cNvCxnSpPr/>
          <p:nvPr/>
        </p:nvCxnSpPr>
        <p:spPr>
          <a:xfrm>
            <a:off x="-15604" y="4095977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7" name="Image 86" descr="HIRE-logo2018-0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2" y="10031727"/>
            <a:ext cx="674347" cy="610183"/>
          </a:xfrm>
          <a:prstGeom prst="rect">
            <a:avLst/>
          </a:prstGeom>
        </p:spPr>
      </p:pic>
      <p:sp>
        <p:nvSpPr>
          <p:cNvPr id="88" name="ZoneTexte 87"/>
          <p:cNvSpPr txBox="1"/>
          <p:nvPr/>
        </p:nvSpPr>
        <p:spPr>
          <a:xfrm>
            <a:off x="3119919" y="2581509"/>
            <a:ext cx="569387" cy="29238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r"/>
            <a:r>
              <a:rPr lang="en-US" sz="1300" b="1" dirty="0" smtClean="0">
                <a:solidFill>
                  <a:srgbClr val="1C2844"/>
                </a:solidFill>
                <a:latin typeface="Roboto Condensed"/>
                <a:cs typeface="Roboto Condensed"/>
              </a:rPr>
              <a:t>HRDP</a:t>
            </a:r>
            <a:endParaRPr lang="en-US" sz="1300" b="1" dirty="0">
              <a:solidFill>
                <a:srgbClr val="1C2844"/>
              </a:solidFill>
              <a:latin typeface="Roboto Condensed"/>
              <a:cs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694539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ZoneTexte 93"/>
          <p:cNvSpPr txBox="1"/>
          <p:nvPr/>
        </p:nvSpPr>
        <p:spPr>
          <a:xfrm>
            <a:off x="-3016" y="5134841"/>
            <a:ext cx="7564358" cy="95410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73332"/>
                </a:solidFill>
                <a:latin typeface="Roboto Condensed"/>
                <a:cs typeface="Roboto Condensed"/>
              </a:defRPr>
            </a:lvl1pPr>
          </a:lstStyle>
          <a:p>
            <a:pPr algn="ctr"/>
            <a:endParaRPr lang="en-US" b="1" dirty="0" smtClean="0"/>
          </a:p>
          <a:p>
            <a:pPr algn="ctr"/>
            <a:r>
              <a:rPr lang="en-US" b="1" dirty="0" smtClean="0"/>
              <a:t>From Jan. 1st 2018 to </a:t>
            </a:r>
            <a:r>
              <a:rPr lang="en-US" b="1" dirty="0" smtClean="0"/>
              <a:t>July 30th </a:t>
            </a:r>
            <a:r>
              <a:rPr lang="en-US" b="1" dirty="0" smtClean="0"/>
              <a:t>2018: </a:t>
            </a:r>
            <a:r>
              <a:rPr lang="en-US" b="1" dirty="0" smtClean="0"/>
              <a:t>20</a:t>
            </a:r>
            <a:r>
              <a:rPr lang="en-US" b="1" dirty="0" smtClean="0"/>
              <a:t>0 </a:t>
            </a:r>
            <a:r>
              <a:rPr lang="en-US" b="1" dirty="0" smtClean="0"/>
              <a:t>K€ Turnover.</a:t>
            </a:r>
          </a:p>
          <a:p>
            <a:pPr algn="ctr"/>
            <a:r>
              <a:rPr lang="en-US" b="1" dirty="0" smtClean="0">
                <a:solidFill>
                  <a:srgbClr val="ED7226"/>
                </a:solidFill>
              </a:rPr>
              <a:t>HRDP has already </a:t>
            </a:r>
            <a:r>
              <a:rPr lang="en-US" b="1" dirty="0" smtClean="0">
                <a:solidFill>
                  <a:srgbClr val="ED7226"/>
                </a:solidFill>
              </a:rPr>
              <a:t>overpassed 2017 </a:t>
            </a:r>
            <a:r>
              <a:rPr lang="en-US" b="1" dirty="0" smtClean="0">
                <a:solidFill>
                  <a:srgbClr val="ED7226"/>
                </a:solidFill>
              </a:rPr>
              <a:t>global Turnover.</a:t>
            </a:r>
          </a:p>
          <a:p>
            <a:pPr algn="ctr"/>
            <a:endParaRPr lang="en-US" b="1" dirty="0" smtClean="0">
              <a:solidFill>
                <a:srgbClr val="ED7226"/>
              </a:solidFill>
            </a:endParaRPr>
          </a:p>
        </p:txBody>
      </p:sp>
      <p:sp>
        <p:nvSpPr>
          <p:cNvPr id="21" name="TextBox 44"/>
          <p:cNvSpPr txBox="1"/>
          <p:nvPr/>
        </p:nvSpPr>
        <p:spPr>
          <a:xfrm>
            <a:off x="0" y="10387921"/>
            <a:ext cx="75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  <a:latin typeface="Roboto Condensed"/>
                <a:cs typeface="Roboto Condensed"/>
              </a:rPr>
              <a:t>CONFIDENTIAL – DO NOT COPY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1"/>
            <a:ext cx="7562850" cy="813193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 descr="Capture d’écran 2018-02-12 à 15.43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67850"/>
            <a:ext cx="596899" cy="579704"/>
          </a:xfrm>
          <a:prstGeom prst="rect">
            <a:avLst/>
          </a:prstGeom>
        </p:spPr>
      </p:pic>
      <p:cxnSp>
        <p:nvCxnSpPr>
          <p:cNvPr id="14" name="Straight Connector 82"/>
          <p:cNvCxnSpPr/>
          <p:nvPr/>
        </p:nvCxnSpPr>
        <p:spPr>
          <a:xfrm>
            <a:off x="1000580" y="197006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0" y="80161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24"/>
          <p:cNvSpPr txBox="1"/>
          <p:nvPr/>
        </p:nvSpPr>
        <p:spPr>
          <a:xfrm>
            <a:off x="1000587" y="179164"/>
            <a:ext cx="3176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000" kern="0" dirty="0">
                <a:solidFill>
                  <a:srgbClr val="FFFFFF"/>
                </a:solidFill>
                <a:latin typeface="Roboto Condensed"/>
                <a:cs typeface="Roboto Condensed"/>
              </a:rPr>
              <a:t>KEY FIGURES</a:t>
            </a:r>
          </a:p>
        </p:txBody>
      </p:sp>
      <p:cxnSp>
        <p:nvCxnSpPr>
          <p:cNvPr id="51" name="Connecteur droit 50"/>
          <p:cNvCxnSpPr/>
          <p:nvPr/>
        </p:nvCxnSpPr>
        <p:spPr>
          <a:xfrm>
            <a:off x="0" y="80161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7" name="Image 86" descr="HIRE-logo2018-0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2" y="10031727"/>
            <a:ext cx="674347" cy="610183"/>
          </a:xfrm>
          <a:prstGeom prst="rect">
            <a:avLst/>
          </a:prstGeom>
        </p:spPr>
      </p:pic>
      <p:cxnSp>
        <p:nvCxnSpPr>
          <p:cNvPr id="61" name="Connecteur droit 60"/>
          <p:cNvCxnSpPr/>
          <p:nvPr/>
        </p:nvCxnSpPr>
        <p:spPr>
          <a:xfrm>
            <a:off x="0" y="1443664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/>
          <p:cNvCxnSpPr/>
          <p:nvPr/>
        </p:nvCxnSpPr>
        <p:spPr>
          <a:xfrm>
            <a:off x="-1508" y="686211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Image 1" descr="Capture d’écran 2018-09-04 à 11.01.4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3682"/>
            <a:ext cx="7562850" cy="3850837"/>
          </a:xfrm>
          <a:prstGeom prst="rect">
            <a:avLst/>
          </a:prstGeom>
        </p:spPr>
      </p:pic>
      <p:pic>
        <p:nvPicPr>
          <p:cNvPr id="4" name="Image 3" descr="Capture d’écran 2018-09-04 à 11.01.5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16" y="6259327"/>
            <a:ext cx="7562850" cy="3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503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487" y="5930900"/>
            <a:ext cx="6388100" cy="4584700"/>
          </a:xfrm>
          <a:prstGeom prst="rect">
            <a:avLst/>
          </a:prstGeom>
        </p:spPr>
      </p:pic>
      <p:sp>
        <p:nvSpPr>
          <p:cNvPr id="21" name="TextBox 44"/>
          <p:cNvSpPr txBox="1"/>
          <p:nvPr/>
        </p:nvSpPr>
        <p:spPr>
          <a:xfrm>
            <a:off x="0" y="10387921"/>
            <a:ext cx="75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  <a:latin typeface="Roboto Condensed"/>
                <a:cs typeface="Roboto Condensed"/>
              </a:rPr>
              <a:t>CONFIDENTIAL – DO NOT COPY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1"/>
            <a:ext cx="7562850" cy="813193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 descr="Capture d’écran 2018-02-12 à 15.43.0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67850"/>
            <a:ext cx="596899" cy="579704"/>
          </a:xfrm>
          <a:prstGeom prst="rect">
            <a:avLst/>
          </a:prstGeom>
        </p:spPr>
      </p:pic>
      <p:cxnSp>
        <p:nvCxnSpPr>
          <p:cNvPr id="14" name="Straight Connector 82"/>
          <p:cNvCxnSpPr/>
          <p:nvPr/>
        </p:nvCxnSpPr>
        <p:spPr>
          <a:xfrm>
            <a:off x="1000580" y="197006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0" y="80161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50"/>
          <p:cNvCxnSpPr/>
          <p:nvPr/>
        </p:nvCxnSpPr>
        <p:spPr>
          <a:xfrm>
            <a:off x="0" y="80161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7" name="Image 86" descr="HIRE-logo2018-0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2" y="10031727"/>
            <a:ext cx="674347" cy="610183"/>
          </a:xfrm>
          <a:prstGeom prst="rect">
            <a:avLst/>
          </a:prstGeom>
        </p:spPr>
      </p:pic>
      <p:sp>
        <p:nvSpPr>
          <p:cNvPr id="88" name="Rectangle 87"/>
          <p:cNvSpPr/>
          <p:nvPr/>
        </p:nvSpPr>
        <p:spPr>
          <a:xfrm>
            <a:off x="0" y="5259914"/>
            <a:ext cx="7562850" cy="629250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9" name="Image 88" descr="Capture d’écran 2018-02-12 à 15.43.0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5283873"/>
            <a:ext cx="596899" cy="579704"/>
          </a:xfrm>
          <a:prstGeom prst="rect">
            <a:avLst/>
          </a:prstGeom>
        </p:spPr>
      </p:pic>
      <p:cxnSp>
        <p:nvCxnSpPr>
          <p:cNvPr id="91" name="Straight Connector 82"/>
          <p:cNvCxnSpPr/>
          <p:nvPr/>
        </p:nvCxnSpPr>
        <p:spPr>
          <a:xfrm>
            <a:off x="1000580" y="5384808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onnecteur droit 91"/>
          <p:cNvCxnSpPr/>
          <p:nvPr/>
        </p:nvCxnSpPr>
        <p:spPr>
          <a:xfrm>
            <a:off x="0" y="587758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Connecteur droit 94"/>
          <p:cNvCxnSpPr/>
          <p:nvPr/>
        </p:nvCxnSpPr>
        <p:spPr>
          <a:xfrm>
            <a:off x="0" y="5250507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24"/>
          <p:cNvSpPr txBox="1"/>
          <p:nvPr/>
        </p:nvSpPr>
        <p:spPr>
          <a:xfrm>
            <a:off x="980736" y="5366967"/>
            <a:ext cx="5857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000" kern="0" dirty="0" smtClean="0">
                <a:solidFill>
                  <a:srgbClr val="FFFFFF"/>
                </a:solidFill>
                <a:latin typeface="Roboto Condensed"/>
                <a:cs typeface="Roboto Condensed"/>
              </a:rPr>
              <a:t>RECRUITMENT MARKET POSITIONING</a:t>
            </a:r>
            <a:endParaRPr lang="en-US" sz="2000" kern="0" dirty="0">
              <a:solidFill>
                <a:srgbClr val="FFFFFF"/>
              </a:solidFill>
              <a:latin typeface="Roboto Condensed"/>
              <a:cs typeface="Roboto Condensed"/>
            </a:endParaRPr>
          </a:p>
        </p:txBody>
      </p:sp>
      <p:sp>
        <p:nvSpPr>
          <p:cNvPr id="22" name="TextBox 24"/>
          <p:cNvSpPr txBox="1"/>
          <p:nvPr/>
        </p:nvSpPr>
        <p:spPr>
          <a:xfrm>
            <a:off x="1000587" y="179164"/>
            <a:ext cx="3176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000" kern="0" dirty="0">
                <a:solidFill>
                  <a:srgbClr val="FFFFFF"/>
                </a:solidFill>
                <a:latin typeface="Roboto Condensed"/>
                <a:cs typeface="Roboto Condensed"/>
              </a:rPr>
              <a:t>KEY FIGURES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5918200" y="9207500"/>
            <a:ext cx="597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smtClean="0">
                <a:solidFill>
                  <a:srgbClr val="1B2841"/>
                </a:solidFill>
                <a:latin typeface="Roboto Condensed"/>
                <a:cs typeface="Roboto Condensed"/>
              </a:rPr>
              <a:t>HRDP</a:t>
            </a:r>
            <a:endParaRPr lang="fr-FR" sz="1400" b="1" dirty="0">
              <a:solidFill>
                <a:srgbClr val="1B2841"/>
              </a:solidFill>
              <a:latin typeface="Roboto Condensed"/>
              <a:cs typeface="Roboto Condensed"/>
            </a:endParaRPr>
          </a:p>
        </p:txBody>
      </p:sp>
      <p:pic>
        <p:nvPicPr>
          <p:cNvPr id="2" name="Image 1" descr="Capture d’écran 2018-09-04 à 11.04.5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87" y="908049"/>
            <a:ext cx="6617370" cy="423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535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44"/>
          <p:cNvSpPr txBox="1"/>
          <p:nvPr/>
        </p:nvSpPr>
        <p:spPr>
          <a:xfrm>
            <a:off x="0" y="10387921"/>
            <a:ext cx="75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mtClean="0">
                <a:solidFill>
                  <a:schemeClr val="bg1">
                    <a:lumMod val="65000"/>
                  </a:schemeClr>
                </a:solidFill>
                <a:latin typeface="Roboto Condensed"/>
                <a:cs typeface="Roboto Condensed"/>
              </a:rPr>
              <a:t>CONFIDENTIAL – DO NOT COPY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1"/>
            <a:ext cx="7562850" cy="813193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 descr="Capture d’écran 2018-02-12 à 15.43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67850"/>
            <a:ext cx="596899" cy="579704"/>
          </a:xfrm>
          <a:prstGeom prst="rect">
            <a:avLst/>
          </a:prstGeom>
        </p:spPr>
      </p:pic>
      <p:cxnSp>
        <p:nvCxnSpPr>
          <p:cNvPr id="14" name="Straight Connector 82"/>
          <p:cNvCxnSpPr/>
          <p:nvPr/>
        </p:nvCxnSpPr>
        <p:spPr>
          <a:xfrm>
            <a:off x="1000580" y="197006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24"/>
          <p:cNvSpPr txBox="1"/>
          <p:nvPr/>
        </p:nvSpPr>
        <p:spPr>
          <a:xfrm>
            <a:off x="1000588" y="179165"/>
            <a:ext cx="1863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000" kern="0" dirty="0" smtClean="0">
                <a:solidFill>
                  <a:srgbClr val="FFFFFF"/>
                </a:solidFill>
                <a:latin typeface="Roboto Condensed"/>
                <a:cs typeface="Roboto Condensed"/>
              </a:rPr>
              <a:t>CLIENTS</a:t>
            </a:r>
            <a:endParaRPr lang="en-US" sz="2000" kern="0" dirty="0">
              <a:solidFill>
                <a:srgbClr val="FFFFFF"/>
              </a:solidFill>
              <a:latin typeface="Roboto Condensed"/>
              <a:cs typeface="Roboto Condensed"/>
            </a:endParaRPr>
          </a:p>
        </p:txBody>
      </p:sp>
      <p:pic>
        <p:nvPicPr>
          <p:cNvPr id="87" name="Image 86" descr="HIRE-logo2018-0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2" y="10031727"/>
            <a:ext cx="674347" cy="610183"/>
          </a:xfrm>
          <a:prstGeom prst="rect">
            <a:avLst/>
          </a:prstGeom>
        </p:spPr>
      </p:pic>
      <p:cxnSp>
        <p:nvCxnSpPr>
          <p:cNvPr id="22" name="Connecteur droit 21"/>
          <p:cNvCxnSpPr/>
          <p:nvPr/>
        </p:nvCxnSpPr>
        <p:spPr>
          <a:xfrm>
            <a:off x="0" y="80161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0" y="5064380"/>
            <a:ext cx="7562850" cy="629250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Image 42" descr="Capture d’écran 2018-02-12 à 15.43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5088339"/>
            <a:ext cx="596899" cy="579704"/>
          </a:xfrm>
          <a:prstGeom prst="rect">
            <a:avLst/>
          </a:prstGeom>
        </p:spPr>
      </p:pic>
      <p:cxnSp>
        <p:nvCxnSpPr>
          <p:cNvPr id="45" name="Straight Connector 82"/>
          <p:cNvCxnSpPr/>
          <p:nvPr/>
        </p:nvCxnSpPr>
        <p:spPr>
          <a:xfrm>
            <a:off x="1000580" y="5189274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/>
          <p:cNvCxnSpPr/>
          <p:nvPr/>
        </p:nvCxnSpPr>
        <p:spPr>
          <a:xfrm>
            <a:off x="0" y="5054973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24"/>
          <p:cNvSpPr txBox="1"/>
          <p:nvPr/>
        </p:nvSpPr>
        <p:spPr>
          <a:xfrm>
            <a:off x="1000587" y="5189274"/>
            <a:ext cx="2211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000" kern="0" dirty="0" smtClean="0">
                <a:solidFill>
                  <a:srgbClr val="FFFFFF"/>
                </a:solidFill>
                <a:latin typeface="Roboto Condensed"/>
                <a:cs typeface="Roboto Condensed"/>
              </a:rPr>
              <a:t>ACTIVITY</a:t>
            </a:r>
            <a:endParaRPr lang="en-US" sz="2000" kern="0" dirty="0">
              <a:solidFill>
                <a:srgbClr val="FFFFFF"/>
              </a:solidFill>
              <a:latin typeface="Roboto Condensed"/>
              <a:cs typeface="Roboto Condensed"/>
            </a:endParaRPr>
          </a:p>
        </p:txBody>
      </p:sp>
      <p:pic>
        <p:nvPicPr>
          <p:cNvPr id="49" name="Imag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27" y="5716547"/>
            <a:ext cx="7061354" cy="4650650"/>
          </a:xfrm>
          <a:prstGeom prst="rect">
            <a:avLst/>
          </a:prstGeom>
        </p:spPr>
      </p:pic>
      <p:cxnSp>
        <p:nvCxnSpPr>
          <p:cNvPr id="46" name="Connecteur droit 45"/>
          <p:cNvCxnSpPr/>
          <p:nvPr/>
        </p:nvCxnSpPr>
        <p:spPr>
          <a:xfrm>
            <a:off x="0" y="5707209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 2" descr="Capture d’écran 2018-09-04 à 11.06.5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56" y="884075"/>
            <a:ext cx="6487844" cy="404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029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142" y="5816647"/>
            <a:ext cx="6464300" cy="1440959"/>
          </a:xfrm>
          <a:prstGeom prst="rect">
            <a:avLst/>
          </a:prstGeom>
        </p:spPr>
      </p:pic>
      <p:pic>
        <p:nvPicPr>
          <p:cNvPr id="9" name="Image 8" descr="Capture d’écran 2018-05-11 à 12.14.5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3194"/>
            <a:ext cx="7562850" cy="489764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1"/>
            <a:ext cx="7562850" cy="813193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 descr="Capture d’écran 2018-02-12 à 15.43.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67850"/>
            <a:ext cx="596899" cy="579704"/>
          </a:xfrm>
          <a:prstGeom prst="rect">
            <a:avLst/>
          </a:prstGeom>
        </p:spPr>
      </p:pic>
      <p:cxnSp>
        <p:nvCxnSpPr>
          <p:cNvPr id="14" name="Straight Connector 82"/>
          <p:cNvCxnSpPr/>
          <p:nvPr/>
        </p:nvCxnSpPr>
        <p:spPr>
          <a:xfrm>
            <a:off x="1000580" y="197006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24"/>
          <p:cNvSpPr txBox="1"/>
          <p:nvPr/>
        </p:nvSpPr>
        <p:spPr>
          <a:xfrm>
            <a:off x="1000587" y="179165"/>
            <a:ext cx="36938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000" kern="0" smtClean="0">
                <a:solidFill>
                  <a:srgbClr val="FFFFFF"/>
                </a:solidFill>
                <a:latin typeface="Roboto Condensed"/>
                <a:cs typeface="Roboto Condensed"/>
              </a:rPr>
              <a:t>INVESTMENT REQUIRED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10042839"/>
            <a:ext cx="7562850" cy="629250"/>
          </a:xfrm>
          <a:prstGeom prst="rect">
            <a:avLst/>
          </a:prstGeom>
          <a:solidFill>
            <a:srgbClr val="1514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Image 35" descr="Capture d’écran 2018-02-12 à 15.43.0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6" y="10066798"/>
            <a:ext cx="596899" cy="579704"/>
          </a:xfrm>
          <a:prstGeom prst="rect">
            <a:avLst/>
          </a:prstGeom>
        </p:spPr>
      </p:pic>
      <p:cxnSp>
        <p:nvCxnSpPr>
          <p:cNvPr id="37" name="Straight Connector 82"/>
          <p:cNvCxnSpPr/>
          <p:nvPr/>
        </p:nvCxnSpPr>
        <p:spPr>
          <a:xfrm>
            <a:off x="1000580" y="10167733"/>
            <a:ext cx="5" cy="382269"/>
          </a:xfrm>
          <a:prstGeom prst="line">
            <a:avLst/>
          </a:prstGeom>
          <a:ln w="22225" cap="sq">
            <a:solidFill>
              <a:schemeClr val="bg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/>
          <p:cNvCxnSpPr/>
          <p:nvPr/>
        </p:nvCxnSpPr>
        <p:spPr>
          <a:xfrm>
            <a:off x="0" y="10685668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24"/>
          <p:cNvSpPr txBox="1"/>
          <p:nvPr/>
        </p:nvSpPr>
        <p:spPr>
          <a:xfrm>
            <a:off x="1000588" y="10167733"/>
            <a:ext cx="1863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000" kern="0" smtClean="0">
                <a:solidFill>
                  <a:srgbClr val="FFFFFF"/>
                </a:solidFill>
                <a:latin typeface="Roboto Condensed"/>
                <a:cs typeface="Roboto Condensed"/>
              </a:rPr>
              <a:t>HRDP</a:t>
            </a:r>
            <a:endParaRPr lang="en-US" sz="2000" kern="0">
              <a:solidFill>
                <a:srgbClr val="FFFFFF"/>
              </a:solidFill>
              <a:latin typeface="Roboto Condensed"/>
              <a:cs typeface="Roboto Condensed"/>
            </a:endParaRPr>
          </a:p>
        </p:txBody>
      </p:sp>
      <p:cxnSp>
        <p:nvCxnSpPr>
          <p:cNvPr id="39" name="Connecteur droit 38"/>
          <p:cNvCxnSpPr/>
          <p:nvPr/>
        </p:nvCxnSpPr>
        <p:spPr>
          <a:xfrm>
            <a:off x="0" y="813194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Image 1" descr="Capture d’écran 2018-05-11 à 11.49.3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692" y="4302125"/>
            <a:ext cx="228600" cy="82550"/>
          </a:xfrm>
          <a:prstGeom prst="rect">
            <a:avLst/>
          </a:prstGeom>
        </p:spPr>
      </p:pic>
      <p:sp>
        <p:nvSpPr>
          <p:cNvPr id="21" name="TextBox 44"/>
          <p:cNvSpPr txBox="1"/>
          <p:nvPr/>
        </p:nvSpPr>
        <p:spPr>
          <a:xfrm>
            <a:off x="0" y="10387921"/>
            <a:ext cx="75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mtClean="0">
                <a:solidFill>
                  <a:schemeClr val="bg1">
                    <a:lumMod val="65000"/>
                  </a:schemeClr>
                </a:solidFill>
                <a:latin typeface="Roboto Condensed"/>
                <a:cs typeface="Roboto Condensed"/>
              </a:rPr>
              <a:t>CONFIDENTIAL – DO NOT COPY</a:t>
            </a:r>
          </a:p>
        </p:txBody>
      </p:sp>
      <p:cxnSp>
        <p:nvCxnSpPr>
          <p:cNvPr id="22" name="Connecteur droit 21"/>
          <p:cNvCxnSpPr/>
          <p:nvPr/>
        </p:nvCxnSpPr>
        <p:spPr>
          <a:xfrm>
            <a:off x="0" y="5712974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Image 16" descr="Capture d’écran 2018-04-25 à 13.23.17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83" y="7467067"/>
            <a:ext cx="5395383" cy="2518654"/>
          </a:xfrm>
          <a:prstGeom prst="rect">
            <a:avLst/>
          </a:prstGeom>
        </p:spPr>
      </p:pic>
      <p:cxnSp>
        <p:nvCxnSpPr>
          <p:cNvPr id="18" name="Connecteur droit 17"/>
          <p:cNvCxnSpPr/>
          <p:nvPr/>
        </p:nvCxnSpPr>
        <p:spPr>
          <a:xfrm>
            <a:off x="0" y="7383678"/>
            <a:ext cx="75628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ZoneTexte 3"/>
          <p:cNvSpPr txBox="1"/>
          <p:nvPr/>
        </p:nvSpPr>
        <p:spPr>
          <a:xfrm>
            <a:off x="2548468" y="8936567"/>
            <a:ext cx="1069524" cy="20005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700" b="1" dirty="0" smtClean="0">
                <a:solidFill>
                  <a:srgbClr val="1F5EA9"/>
                </a:solidFill>
                <a:latin typeface="Roboto Condensed"/>
                <a:cs typeface="Roboto Condensed"/>
              </a:rPr>
              <a:t>HRDP HUB </a:t>
            </a:r>
            <a:r>
              <a:rPr lang="en-US" sz="700" b="1" dirty="0" err="1" smtClean="0">
                <a:solidFill>
                  <a:srgbClr val="1F5EA9"/>
                </a:solidFill>
                <a:latin typeface="Roboto Condensed"/>
                <a:cs typeface="Roboto Condensed"/>
              </a:rPr>
              <a:t>Prelaunching</a:t>
            </a:r>
            <a:endParaRPr lang="en-US" sz="700" b="1" dirty="0">
              <a:solidFill>
                <a:srgbClr val="1F5EA9"/>
              </a:solidFill>
              <a:latin typeface="Roboto Condensed"/>
              <a:cs typeface="Roboto Condensed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600200" y="8645556"/>
            <a:ext cx="1587499" cy="2000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00" b="1" smtClean="0">
                <a:solidFill>
                  <a:srgbClr val="1F5EA9"/>
                </a:solidFill>
                <a:latin typeface="Roboto Condensed"/>
                <a:cs typeface="Roboto Condensed"/>
              </a:rPr>
              <a:t>Permanent Recruitment Launching</a:t>
            </a:r>
            <a:endParaRPr lang="en-US" sz="700" b="1">
              <a:solidFill>
                <a:srgbClr val="1F5EA9"/>
              </a:solidFill>
              <a:latin typeface="Roboto Condensed"/>
              <a:cs typeface="Roboto Condensed"/>
            </a:endParaRPr>
          </a:p>
        </p:txBody>
      </p:sp>
      <p:pic>
        <p:nvPicPr>
          <p:cNvPr id="6" name="Image 5" descr="Capture d’écran 2018-05-11 à 12.03.38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534" y="9218082"/>
            <a:ext cx="1032933" cy="33403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3382436" y="9094694"/>
            <a:ext cx="5903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 smtClean="0">
                <a:solidFill>
                  <a:srgbClr val="8A214E"/>
                </a:solidFill>
                <a:latin typeface="Roboto Condensed"/>
                <a:cs typeface="Roboto Condensed"/>
              </a:rPr>
              <a:t>HRPDTECH</a:t>
            </a:r>
          </a:p>
          <a:p>
            <a:r>
              <a:rPr lang="en-US" sz="700" b="1" dirty="0" smtClean="0">
                <a:solidFill>
                  <a:srgbClr val="8A214E"/>
                </a:solidFill>
                <a:latin typeface="Roboto Condensed"/>
                <a:cs typeface="Roboto Condensed"/>
              </a:rPr>
              <a:t>Launching</a:t>
            </a:r>
            <a:endParaRPr lang="en-US" sz="700" b="1" dirty="0">
              <a:solidFill>
                <a:srgbClr val="8A214E"/>
              </a:solidFill>
              <a:latin typeface="Roboto Condensed"/>
              <a:cs typeface="Roboto Condensed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512793" y="6232327"/>
            <a:ext cx="10529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A6A37"/>
                </a:solidFill>
                <a:latin typeface="Roboto Condensed"/>
                <a:cs typeface="Roboto Condensed"/>
              </a:rPr>
              <a:t>Investments</a:t>
            </a:r>
            <a:endParaRPr lang="en-US" sz="1400" dirty="0">
              <a:solidFill>
                <a:srgbClr val="FA6A37"/>
              </a:solidFill>
              <a:latin typeface="Roboto Condensed"/>
              <a:cs typeface="Roboto Condensed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834666" y="5994400"/>
            <a:ext cx="190500" cy="133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7077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510</Words>
  <Application>Microsoft Macintosh PowerPoint</Application>
  <PresentationFormat>Personnalisé</PresentationFormat>
  <Paragraphs>109</Paragraphs>
  <Slides>7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8" baseType="lpstr"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HIRE SAS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Jérôme Dirand</dc:creator>
  <cp:lastModifiedBy>Jérôme Dirand</cp:lastModifiedBy>
  <cp:revision>47</cp:revision>
  <dcterms:created xsi:type="dcterms:W3CDTF">2018-05-07T15:40:48Z</dcterms:created>
  <dcterms:modified xsi:type="dcterms:W3CDTF">2018-09-04T09:08:18Z</dcterms:modified>
</cp:coreProperties>
</file>

<file path=docProps/thumbnail.jpeg>
</file>